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71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8A6E30-D4BD-4600-B683-CC7D4B33484A}" type="datetimeFigureOut">
              <a:rPr lang="de-DE" smtClean="0"/>
              <a:pPr/>
              <a:t>28.01.2019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43F8C23-AAC7-4514-A6D4-7EFF964BA18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D8A7-86B0-4738-B30E-63F68F55EEEF}" type="datetimeFigureOut">
              <a:rPr lang="de-DE" smtClean="0"/>
              <a:pPr/>
              <a:t>28.01.2019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C3E7-9140-4477-B371-F0817F74C9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D8A7-86B0-4738-B30E-63F68F55EEEF}" type="datetimeFigureOut">
              <a:rPr lang="de-DE" smtClean="0"/>
              <a:pPr/>
              <a:t>28.01.2019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C3E7-9140-4477-B371-F0817F74C9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D8A7-86B0-4738-B30E-63F68F55EEEF}" type="datetimeFigureOut">
              <a:rPr lang="de-DE" smtClean="0"/>
              <a:pPr/>
              <a:t>28.01.2019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C3E7-9140-4477-B371-F0817F74C9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D8A7-86B0-4738-B30E-63F68F55EEEF}" type="datetimeFigureOut">
              <a:rPr lang="de-DE" smtClean="0"/>
              <a:pPr/>
              <a:t>28.01.2019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C3E7-9140-4477-B371-F0817F74C9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D8A7-86B0-4738-B30E-63F68F55EEEF}" type="datetimeFigureOut">
              <a:rPr lang="de-DE" smtClean="0"/>
              <a:pPr/>
              <a:t>28.01.2019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C3E7-9140-4477-B371-F0817F74C9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D8A7-86B0-4738-B30E-63F68F55EEEF}" type="datetimeFigureOut">
              <a:rPr lang="de-DE" smtClean="0"/>
              <a:pPr/>
              <a:t>28.01.2019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C3E7-9140-4477-B371-F0817F74C9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D8A7-86B0-4738-B30E-63F68F55EEEF}" type="datetimeFigureOut">
              <a:rPr lang="de-DE" smtClean="0"/>
              <a:pPr/>
              <a:t>28.01.2019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C3E7-9140-4477-B371-F0817F74C9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D8A7-86B0-4738-B30E-63F68F55EEEF}" type="datetimeFigureOut">
              <a:rPr lang="de-DE" smtClean="0"/>
              <a:pPr/>
              <a:t>28.01.2019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C3E7-9140-4477-B371-F0817F74C9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D8A7-86B0-4738-B30E-63F68F55EEEF}" type="datetimeFigureOut">
              <a:rPr lang="de-DE" smtClean="0"/>
              <a:pPr/>
              <a:t>28.01.2019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C3E7-9140-4477-B371-F0817F74C9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D8A7-86B0-4738-B30E-63F68F55EEEF}" type="datetimeFigureOut">
              <a:rPr lang="de-DE" smtClean="0"/>
              <a:pPr/>
              <a:t>28.01.2019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C3E7-9140-4477-B371-F0817F74C9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D8A7-86B0-4738-B30E-63F68F55EEEF}" type="datetimeFigureOut">
              <a:rPr lang="de-DE" smtClean="0"/>
              <a:pPr/>
              <a:t>28.01.2019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C3E7-9140-4477-B371-F0817F74C9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1D8A7-86B0-4738-B30E-63F68F55EEEF}" type="datetimeFigureOut">
              <a:rPr lang="de-DE" smtClean="0"/>
              <a:pPr/>
              <a:t>28.01.2019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4C3E7-9140-4477-B371-F0817F74C9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telducommerce.lu/uploads/pics/kornfeld_1024x768_0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de-DE" dirty="0"/>
              <a:t>Felder in der Informatik</a:t>
            </a:r>
          </a:p>
        </p:txBody>
      </p:sp>
      <p:pic>
        <p:nvPicPr>
          <p:cNvPr id="11266" name="Picture 2" descr="http://www.hotelducommerce.lu/uploads/pics/kornfeld_1024x768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700" y="1916832"/>
            <a:ext cx="5400600" cy="4050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feld 4"/>
          <p:cNvSpPr txBox="1"/>
          <p:nvPr/>
        </p:nvSpPr>
        <p:spPr>
          <a:xfrm>
            <a:off x="0" y="5877272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Quelle: </a:t>
            </a:r>
            <a:r>
              <a:rPr lang="de-DE" sz="1000" dirty="0">
                <a:hlinkClick r:id="rId3"/>
              </a:rPr>
              <a:t>http://www.hotelducommerce.lu/uploads/pics/kornfeld_1024x768_03.jpg</a:t>
            </a:r>
            <a:r>
              <a:rPr lang="de-DE" sz="1000" dirty="0"/>
              <a:t>, aufgerufen am 16.01.2017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9160"/>
          </a:xfrm>
        </p:spPr>
        <p:txBody>
          <a:bodyPr>
            <a:normAutofit lnSpcReduction="10000"/>
          </a:bodyPr>
          <a:lstStyle/>
          <a:p>
            <a:pPr marL="857250" indent="-514350">
              <a:buFont typeface="+mj-lt"/>
              <a:buAutoNum type="alphaLcParenR"/>
            </a:pPr>
            <a:r>
              <a:rPr lang="de-DE" dirty="0"/>
              <a:t> </a:t>
            </a:r>
            <a:r>
              <a:rPr lang="de-DE" b="1" i="1" dirty="0"/>
              <a:t>Instanziiere</a:t>
            </a:r>
            <a:r>
              <a:rPr lang="de-DE" dirty="0"/>
              <a:t> ein Array vom typ </a:t>
            </a:r>
            <a:r>
              <a:rPr lang="de-DE" u="sng" dirty="0"/>
              <a:t>int</a:t>
            </a:r>
            <a:r>
              <a:rPr lang="de-DE" dirty="0"/>
              <a:t> mit 7 Feldern. Gib jedem Element den Wert seines Indizes. </a:t>
            </a:r>
            <a:r>
              <a:rPr lang="de-DE" sz="2800" i="1" dirty="0"/>
              <a:t>(Index = Nummer des Elements)</a:t>
            </a:r>
          </a:p>
          <a:p>
            <a:pPr marL="857250" indent="-514350">
              <a:buFont typeface="+mj-lt"/>
              <a:buAutoNum type="alphaLcParenR"/>
            </a:pPr>
            <a:endParaRPr lang="de-DE" i="1" dirty="0"/>
          </a:p>
          <a:p>
            <a:pPr marL="857250" indent="-514350">
              <a:buFont typeface="+mj-lt"/>
              <a:buAutoNum type="alphaLcParenR"/>
            </a:pPr>
            <a:r>
              <a:rPr lang="de-DE" dirty="0"/>
              <a:t> </a:t>
            </a:r>
            <a:r>
              <a:rPr lang="de-DE" b="1" i="1" dirty="0"/>
              <a:t>Verwende</a:t>
            </a:r>
            <a:r>
              <a:rPr lang="de-DE" dirty="0"/>
              <a:t> eine </a:t>
            </a:r>
            <a:r>
              <a:rPr lang="de-DE" u="sng" dirty="0" err="1"/>
              <a:t>While</a:t>
            </a:r>
            <a:r>
              <a:rPr lang="de-DE" u="sng" dirty="0"/>
              <a:t>-Schleife</a:t>
            </a:r>
            <a:r>
              <a:rPr lang="de-DE" dirty="0"/>
              <a:t> für eine automatische Zuweisung der Werte.</a:t>
            </a:r>
          </a:p>
          <a:p>
            <a:pPr marL="857250" indent="-514350">
              <a:buFont typeface="+mj-lt"/>
              <a:buAutoNum type="alphaLcParenR"/>
            </a:pPr>
            <a:endParaRPr lang="de-DE" dirty="0"/>
          </a:p>
          <a:p>
            <a:pPr marL="857250" indent="-514350">
              <a:buFont typeface="+mj-lt"/>
              <a:buAutoNum type="alphaLcParenR"/>
            </a:pPr>
            <a:r>
              <a:rPr lang="de-DE" dirty="0"/>
              <a:t> </a:t>
            </a:r>
            <a:r>
              <a:rPr lang="de-DE" b="1" i="1" dirty="0"/>
              <a:t>Implementiere</a:t>
            </a:r>
            <a:r>
              <a:rPr lang="de-DE" dirty="0"/>
              <a:t> eine Methode, die automatisch alle Elemente des Arrays auf der Konsole ausgibt.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13C02-F369-41BF-AAB7-205A0D86A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Garage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DFE5E6-6967-4D2F-BE13-82DCC2E2A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Stelle dir vor, du programmierst eine Garage.</a:t>
            </a:r>
          </a:p>
          <a:p>
            <a:pPr marL="0" indent="0">
              <a:buNone/>
            </a:pPr>
            <a:r>
              <a:rPr lang="de-DE" dirty="0"/>
              <a:t>Jedes Objekt der Klasse Garage referenziert 2 Objekte der Klasse Auto: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FF90F8A5-A3E4-4360-8082-123D3C403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456984"/>
              </p:ext>
            </p:extLst>
          </p:nvPr>
        </p:nvGraphicFramePr>
        <p:xfrm>
          <a:off x="2291916" y="3634511"/>
          <a:ext cx="4560168" cy="2111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0168">
                  <a:extLst>
                    <a:ext uri="{9D8B030D-6E8A-4147-A177-3AD203B41FA5}">
                      <a16:colId xmlns:a16="http://schemas.microsoft.com/office/drawing/2014/main" val="209690779"/>
                    </a:ext>
                  </a:extLst>
                </a:gridCol>
              </a:tblGrid>
              <a:tr h="735856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/>
                        <a:t>Garage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629658"/>
                  </a:ext>
                </a:extLst>
              </a:tr>
              <a:tr h="1376040">
                <a:tc>
                  <a:txBody>
                    <a:bodyPr/>
                    <a:lstStyle/>
                    <a:p>
                      <a:pPr algn="l"/>
                      <a:r>
                        <a:rPr lang="de-DE" sz="4000" dirty="0"/>
                        <a:t>- auto1: Auto</a:t>
                      </a:r>
                    </a:p>
                    <a:p>
                      <a:pPr algn="l"/>
                      <a:r>
                        <a:rPr lang="de-DE" sz="4000" dirty="0"/>
                        <a:t>- auto2: Auto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230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49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bisher...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600201"/>
            <a:ext cx="8892480" cy="3989040"/>
          </a:xfrm>
        </p:spPr>
        <p:txBody>
          <a:bodyPr/>
          <a:lstStyle/>
          <a:p>
            <a:pPr>
              <a:buNone/>
            </a:pPr>
            <a:r>
              <a:rPr lang="de-DE" dirty="0"/>
              <a:t>… wird für jedes Objekt eine eigene Variable deklariert.</a:t>
            </a:r>
          </a:p>
          <a:p>
            <a:pPr>
              <a:buNone/>
            </a:pPr>
            <a:endParaRPr lang="de-DE" dirty="0"/>
          </a:p>
          <a:p>
            <a:pPr marL="0" indent="0">
              <a:buNone/>
            </a:pPr>
            <a:r>
              <a:rPr lang="de-DE" sz="2800" dirty="0"/>
              <a:t>Kleine Anzahl von Objekten -&gt; überschaubarer Aufwand</a:t>
            </a:r>
          </a:p>
          <a:p>
            <a:pPr marL="0" indent="0">
              <a:buNone/>
            </a:pPr>
            <a:r>
              <a:rPr lang="de-DE" sz="2800" dirty="0"/>
              <a:t>Große Anzahl von Objekten -&gt; großer Aufwand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b="1" i="1" dirty="0"/>
              <a:t>Szenario:</a:t>
            </a:r>
            <a:r>
              <a:rPr lang="de-DE" dirty="0"/>
              <a:t> </a:t>
            </a:r>
            <a:r>
              <a:rPr lang="de-DE" i="1" dirty="0"/>
              <a:t>Unsere </a:t>
            </a:r>
            <a:r>
              <a:rPr lang="de-DE" b="1" i="1" dirty="0"/>
              <a:t>Garage</a:t>
            </a:r>
            <a:r>
              <a:rPr lang="de-DE" i="1" dirty="0"/>
              <a:t> wird zum </a:t>
            </a:r>
            <a:r>
              <a:rPr lang="de-DE" b="1" i="1" dirty="0"/>
              <a:t>Parkhaus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Beispiel Tiefgarage Fürstenried-West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6912768" cy="544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1475656" y="4293096"/>
            <a:ext cx="792088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mit Pfeil 6"/>
          <p:cNvCxnSpPr>
            <a:stCxn id="5" idx="3"/>
          </p:cNvCxnSpPr>
          <p:nvPr/>
        </p:nvCxnSpPr>
        <p:spPr>
          <a:xfrm>
            <a:off x="2267744" y="4365104"/>
            <a:ext cx="19442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4211960" y="3645024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214 Stellplätze</a:t>
            </a:r>
          </a:p>
          <a:p>
            <a:r>
              <a:rPr lang="de-DE" sz="2400" dirty="0">
                <a:solidFill>
                  <a:srgbClr val="FF0000"/>
                </a:solidFill>
              </a:rPr>
              <a:t>-&gt; 214 Attribute zum Abspeichern von Autos!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/>
              <a:t>Wir benötigen eine </a:t>
            </a:r>
            <a:r>
              <a:rPr lang="de-DE" b="1" i="1" dirty="0"/>
              <a:t>„Datenstruktur“</a:t>
            </a:r>
            <a:r>
              <a:rPr lang="de-DE" dirty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Sie soll </a:t>
            </a:r>
            <a:r>
              <a:rPr lang="de-DE" b="1" i="1" dirty="0"/>
              <a:t>viele Elemente gleichen Datentyps </a:t>
            </a:r>
            <a:r>
              <a:rPr lang="de-DE" dirty="0"/>
              <a:t>fassen können.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Der </a:t>
            </a:r>
            <a:r>
              <a:rPr lang="de-DE" b="1" i="1" dirty="0"/>
              <a:t>Zugriff auf jedes einzelne Element </a:t>
            </a:r>
            <a:r>
              <a:rPr lang="de-DE" dirty="0"/>
              <a:t>muss möglich sein.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err="1"/>
              <a:t>Deklarien</a:t>
            </a:r>
            <a:r>
              <a:rPr lang="de-DE" u="sng" dirty="0"/>
              <a:t> von Feldobjekten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/>
              <a:t>    Notation in Schreibweise analog zu normalen Objekten, nur mit [] hinter dem Datentyp:</a:t>
            </a:r>
          </a:p>
          <a:p>
            <a:pPr>
              <a:buNone/>
            </a:pPr>
            <a:endParaRPr lang="de-DE" sz="1050" dirty="0"/>
          </a:p>
          <a:p>
            <a:pPr algn="ctr">
              <a:buNone/>
            </a:pPr>
            <a:r>
              <a:rPr lang="de-DE" sz="2400" b="1" dirty="0">
                <a:latin typeface="Courier New" pitchFamily="49" charset="0"/>
                <a:cs typeface="Courier New" pitchFamily="49" charset="0"/>
              </a:rPr>
              <a:t>Auto[] </a:t>
            </a:r>
            <a:r>
              <a:rPr lang="de-DE" sz="2400" b="1" dirty="0" err="1">
                <a:latin typeface="Courier New" pitchFamily="49" charset="0"/>
                <a:cs typeface="Courier New" pitchFamily="49" charset="0"/>
              </a:rPr>
              <a:t>autos</a:t>
            </a:r>
            <a:r>
              <a:rPr lang="de-DE" sz="2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de-DE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//Feld mit Elementen vom Typ Auto</a:t>
            </a:r>
          </a:p>
          <a:p>
            <a:pPr>
              <a:buNone/>
            </a:pPr>
            <a:endParaRPr lang="de-DE" sz="2400" dirty="0"/>
          </a:p>
          <a:p>
            <a:pPr>
              <a:buNone/>
            </a:pPr>
            <a:r>
              <a:rPr lang="de-DE" dirty="0"/>
              <a:t>    Die angehängten Klammern enthalten die Anzahl der Feldelemente.</a:t>
            </a:r>
          </a:p>
          <a:p>
            <a:pPr>
              <a:buNone/>
            </a:pPr>
            <a:endParaRPr lang="de-DE" sz="1000" dirty="0"/>
          </a:p>
          <a:p>
            <a:pPr algn="ctr">
              <a:buNone/>
            </a:pPr>
            <a:r>
              <a:rPr lang="de-DE" sz="2400" b="1" dirty="0" err="1">
                <a:latin typeface="Courier New" pitchFamily="49" charset="0"/>
                <a:cs typeface="Courier New" pitchFamily="49" charset="0"/>
              </a:rPr>
              <a:t>autos</a:t>
            </a:r>
            <a:r>
              <a:rPr lang="de-DE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2400" b="1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de-DE" sz="2400" b="1" dirty="0">
                <a:latin typeface="Courier New" pitchFamily="49" charset="0"/>
                <a:cs typeface="Courier New" pitchFamily="49" charset="0"/>
              </a:rPr>
              <a:t> Auto[214]; </a:t>
            </a:r>
            <a:r>
              <a:rPr lang="de-DE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//Feld mit 214 Elementen</a:t>
            </a:r>
          </a:p>
          <a:p>
            <a:pPr algn="ctr">
              <a:buNone/>
            </a:pPr>
            <a:endParaRPr lang="de-DE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dirty="0"/>
              <a:t>     Zugriff auf die Länge des Elements:</a:t>
            </a:r>
          </a:p>
          <a:p>
            <a:pPr algn="ctr">
              <a:buNone/>
            </a:pPr>
            <a:r>
              <a:rPr lang="de-DE" sz="24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de-DE" sz="2400" b="1" dirty="0" err="1">
                <a:latin typeface="Courier New" pitchFamily="49" charset="0"/>
                <a:cs typeface="Courier New" pitchFamily="49" charset="0"/>
              </a:rPr>
              <a:t>anzahlParkplaetze</a:t>
            </a:r>
            <a:r>
              <a:rPr lang="de-DE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de-DE" sz="2400" b="1" dirty="0" err="1">
                <a:latin typeface="Courier New" pitchFamily="49" charset="0"/>
                <a:cs typeface="Courier New" pitchFamily="49" charset="0"/>
              </a:rPr>
              <a:t>autos.length</a:t>
            </a:r>
            <a:r>
              <a:rPr lang="de-DE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de-DE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Mal sehen, was sich getan hat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8008101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Mal sehen, was sich getan hat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532" y="1340768"/>
            <a:ext cx="8424936" cy="539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4788024" y="5589240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null</a:t>
            </a:r>
            <a:r>
              <a:rPr lang="de-DE" sz="2400" dirty="0"/>
              <a:t> bedeutet, hier wurde noch kein Objekt initialisiert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Zugriff auf die Elemente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612776"/>
          </a:xfrm>
        </p:spPr>
        <p:txBody>
          <a:bodyPr/>
          <a:lstStyle/>
          <a:p>
            <a:pPr>
              <a:buNone/>
            </a:pPr>
            <a:r>
              <a:rPr lang="de-DE" dirty="0"/>
              <a:t>    Zum </a:t>
            </a:r>
            <a:r>
              <a:rPr lang="de-DE" b="1" i="1" dirty="0"/>
              <a:t>Initialisieren</a:t>
            </a:r>
            <a:r>
              <a:rPr lang="de-DE" dirty="0"/>
              <a:t> und </a:t>
            </a:r>
            <a:r>
              <a:rPr lang="de-DE" b="1" i="1" dirty="0"/>
              <a:t>Verwenden</a:t>
            </a:r>
            <a:r>
              <a:rPr lang="de-DE" dirty="0"/>
              <a:t> der einzelnen Elemente können wir über deren </a:t>
            </a:r>
            <a:r>
              <a:rPr lang="de-DE" b="1" i="1" dirty="0"/>
              <a:t>Position</a:t>
            </a:r>
            <a:r>
              <a:rPr lang="de-DE" dirty="0"/>
              <a:t> Zugriff erlangen: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007605" y="3140968"/>
          <a:ext cx="7128790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971600" y="3861048"/>
          <a:ext cx="7128790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28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[0]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[1]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[2]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[3]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[4]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[5]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[6]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[7]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[8]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>
                          <a:solidFill>
                            <a:schemeClr val="tx1"/>
                          </a:solidFill>
                        </a:rPr>
                        <a:t>[9]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8244408" y="34290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…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0" y="46187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/>
              <a:t>Initialisieren des Elements mit Index 5:</a:t>
            </a:r>
          </a:p>
          <a:p>
            <a:r>
              <a:rPr lang="de-DE" dirty="0"/>
              <a:t> </a:t>
            </a:r>
            <a:r>
              <a:rPr lang="de-DE" sz="1550" b="1" dirty="0" err="1">
                <a:latin typeface="Courier New" pitchFamily="49" charset="0"/>
                <a:cs typeface="Courier New" pitchFamily="49" charset="0"/>
              </a:rPr>
              <a:t>autos</a:t>
            </a:r>
            <a:r>
              <a:rPr lang="de-DE" sz="1550" b="1" dirty="0">
                <a:latin typeface="Courier New" pitchFamily="49" charset="0"/>
                <a:cs typeface="Courier New" pitchFamily="49" charset="0"/>
              </a:rPr>
              <a:t>[5] = </a:t>
            </a:r>
            <a:r>
              <a:rPr lang="de-DE" sz="1550" b="1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de-DE" sz="1550" b="1" dirty="0">
                <a:latin typeface="Courier New" pitchFamily="49" charset="0"/>
                <a:cs typeface="Courier New" pitchFamily="49" charset="0"/>
              </a:rPr>
              <a:t> Auto(„VW“, „T4“, 85, 1997); </a:t>
            </a:r>
            <a:r>
              <a:rPr lang="de-DE" sz="155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//Element 5 steht an 6. Stelle!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6512" y="5553090"/>
            <a:ext cx="9144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</a:rPr>
              <a:t>ACHTUNG! Der Informatiker zählt 0, 1, 2, 3…</a:t>
            </a:r>
            <a:endParaRPr lang="de-DE" sz="3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de-DE" sz="2050" b="1" dirty="0">
                <a:solidFill>
                  <a:srgbClr val="FF0000"/>
                </a:solidFill>
                <a:cs typeface="Courier New" pitchFamily="49" charset="0"/>
              </a:rPr>
              <a:t>Die Länge des oben sichtbaren Elements ist 10, es beinhaltet die Elemente 0 bis 9!</a:t>
            </a:r>
            <a:endParaRPr lang="de-DE" sz="205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Stefan-Kraus\Dropbox\Ideen\Campingbus\VW T4 Caravelle\BusFreigestell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284984"/>
            <a:ext cx="1152128" cy="48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Bildschirmpräsentation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Larissa-Design</vt:lpstr>
      <vt:lpstr>Felder in der Informatik</vt:lpstr>
      <vt:lpstr>Garage</vt:lpstr>
      <vt:lpstr>bisher...</vt:lpstr>
      <vt:lpstr>Beispiel Tiefgarage Fürstenried-West</vt:lpstr>
      <vt:lpstr>Lösung:</vt:lpstr>
      <vt:lpstr>Deklarien von Feldobjekten</vt:lpstr>
      <vt:lpstr>Mal sehen, was sich getan hat</vt:lpstr>
      <vt:lpstr>Mal sehen, was sich getan hat</vt:lpstr>
      <vt:lpstr>Zugriff auf die Elemente</vt:lpstr>
      <vt:lpstr>Übung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Stefan Kraus</dc:creator>
  <cp:lastModifiedBy>Stefan Kraus</cp:lastModifiedBy>
  <cp:revision>10</cp:revision>
  <dcterms:created xsi:type="dcterms:W3CDTF">2017-01-17T20:02:19Z</dcterms:created>
  <dcterms:modified xsi:type="dcterms:W3CDTF">2019-01-28T06:26:35Z</dcterms:modified>
</cp:coreProperties>
</file>